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7" r:id="rId2"/>
    <p:sldId id="260" r:id="rId3"/>
    <p:sldId id="261" r:id="rId4"/>
    <p:sldId id="262" r:id="rId5"/>
    <p:sldId id="263" r:id="rId6"/>
    <p:sldId id="264" r:id="rId7"/>
    <p:sldId id="265" r:id="rId8"/>
    <p:sldId id="274"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4B234C-A8A3-403C-A921-45787FC6B035}" type="datetimeFigureOut">
              <a:rPr lang="ar-EG" smtClean="0"/>
              <a:t>14/08/1441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51AEEA-DE85-4E8D-90E3-C946EFA8FD11}" type="slidenum">
              <a:rPr lang="ar-EG" smtClean="0"/>
              <a:t>‹#›</a:t>
            </a:fld>
            <a:endParaRPr lang="ar-EG"/>
          </a:p>
        </p:txBody>
      </p:sp>
    </p:spTree>
    <p:extLst>
      <p:ext uri="{BB962C8B-B14F-4D97-AF65-F5344CB8AC3E}">
        <p14:creationId xmlns:p14="http://schemas.microsoft.com/office/powerpoint/2010/main" val="3805964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14/08/1441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323850" y="333375"/>
            <a:ext cx="8496300" cy="6119813"/>
          </a:xfrm>
        </p:spPr>
        <p:txBody>
          <a:bodyPr rtlCol="1">
            <a:normAutofit/>
          </a:bodyPr>
          <a:lstStyle/>
          <a:p>
            <a:pPr algn="justLow" eaLnBrk="1" fontAlgn="auto" hangingPunct="1">
              <a:spcAft>
                <a:spcPts val="0"/>
              </a:spcAft>
              <a:defRPr/>
            </a:pPr>
            <a:endParaRPr lang="ar-SA" sz="4800" b="1" dirty="0" smtClean="0">
              <a:solidFill>
                <a:srgbClr val="7030A0"/>
              </a:solidFill>
            </a:endParaRPr>
          </a:p>
          <a:p>
            <a:pPr eaLnBrk="1" fontAlgn="auto" hangingPunct="1">
              <a:spcAft>
                <a:spcPts val="0"/>
              </a:spcAft>
              <a:defRPr/>
            </a:pPr>
            <a:endParaRPr lang="en-US" sz="4800" b="1" dirty="0" smtClean="0">
              <a:cs typeface="Arial" pitchFamily="34" charset="0"/>
            </a:endParaRPr>
          </a:p>
        </p:txBody>
      </p:sp>
      <p:sp>
        <p:nvSpPr>
          <p:cNvPr id="2" name="Round Same Side Corner Rectangle 1"/>
          <p:cNvSpPr/>
          <p:nvPr/>
        </p:nvSpPr>
        <p:spPr>
          <a:xfrm>
            <a:off x="467544" y="188640"/>
            <a:ext cx="7704856" cy="5544616"/>
          </a:xfrm>
          <a:prstGeom prst="round2Same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defRPr/>
            </a:pPr>
            <a:r>
              <a:rPr lang="ar-EG"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«الأسس الفسيولوجية </a:t>
            </a:r>
            <a:r>
              <a:rPr lang="ar-EG" sz="4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والنيورولوجية</a:t>
            </a:r>
            <a:r>
              <a:rPr lang="ar-EG"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لإنتاج اللغة والكلام»</a:t>
            </a:r>
          </a:p>
          <a:p>
            <a:pPr algn="justLow">
              <a:defRPr/>
            </a:pPr>
            <a:endPar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justLow">
              <a:defRPr/>
            </a:pPr>
            <a:r>
              <a:rPr lang="ar-EG"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دبلوم مهني – شعبة اضطرابات التواصل.</a:t>
            </a:r>
          </a:p>
          <a:p>
            <a:pPr algn="justLow">
              <a:defRPr/>
            </a:pPr>
            <a:r>
              <a:rPr lang="ar-EG"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عنوان المحاضرة: تابع الجهاز العصبي في الإنسان</a:t>
            </a:r>
          </a:p>
        </p:txBody>
      </p:sp>
    </p:spTree>
    <p:extLst>
      <p:ext uri="{BB962C8B-B14F-4D97-AF65-F5344CB8AC3E}">
        <p14:creationId xmlns:p14="http://schemas.microsoft.com/office/powerpoint/2010/main" val="21649245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323850" y="333375"/>
            <a:ext cx="8496300" cy="6119813"/>
          </a:xfrm>
        </p:spPr>
        <p:txBody>
          <a:bodyPr>
            <a:normAutofit lnSpcReduction="10000"/>
          </a:bodyPr>
          <a:lstStyle/>
          <a:p>
            <a:pPr algn="justLow"/>
            <a:r>
              <a:rPr lang="ar-SA" sz="3600" b="1" smtClean="0">
                <a:solidFill>
                  <a:srgbClr val="FF0000"/>
                </a:solidFill>
              </a:rPr>
              <a:t>- </a:t>
            </a:r>
            <a:r>
              <a:rPr lang="ar-SA" sz="4000" b="1" smtClean="0">
                <a:solidFill>
                  <a:srgbClr val="FF0000"/>
                </a:solidFill>
              </a:rPr>
              <a:t>أي أذى او اصابة يتعرض لها النخاع المستطيل تؤدي الى الموت الفوري وذلك لتوقف الحركات التنفسية والنشاط القلبي عن العمل. </a:t>
            </a:r>
          </a:p>
          <a:p>
            <a:pPr algn="justLow"/>
            <a:r>
              <a:rPr lang="ar-SA" sz="4000" b="1" smtClean="0">
                <a:solidFill>
                  <a:srgbClr val="FF0000"/>
                </a:solidFill>
              </a:rPr>
              <a:t>- يقوم بنقل وتمرير المدخلات الحسية الواردة من النخاع الشوكي الى مختلف اقسام الدماغ العليا والأوامر الحركية الصادرة عن مختلف الاقسام العليا للدماغ الى الاعضاء التنفيذية.</a:t>
            </a:r>
            <a:r>
              <a:rPr lang="ar-SA" sz="3600" b="1" smtClean="0">
                <a:solidFill>
                  <a:srgbClr val="FF0000"/>
                </a:solidFill>
              </a:rPr>
              <a:t> </a:t>
            </a:r>
            <a:endParaRPr lang="en-US" sz="3600" b="1" smtClean="0">
              <a:solidFill>
                <a:srgbClr val="FF0000"/>
              </a:solidFill>
              <a:cs typeface="Arial" pitchFamily="34" charset="0"/>
            </a:endParaRPr>
          </a:p>
        </p:txBody>
      </p:sp>
    </p:spTree>
    <p:extLst>
      <p:ext uri="{BB962C8B-B14F-4D97-AF65-F5344CB8AC3E}">
        <p14:creationId xmlns:p14="http://schemas.microsoft.com/office/powerpoint/2010/main" val="265890163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subTitle" idx="1"/>
          </p:nvPr>
        </p:nvSpPr>
        <p:spPr>
          <a:xfrm>
            <a:off x="323850" y="333375"/>
            <a:ext cx="8496300" cy="6119813"/>
          </a:xfrm>
        </p:spPr>
        <p:txBody>
          <a:bodyPr>
            <a:normAutofit fontScale="92500" lnSpcReduction="10000"/>
          </a:bodyPr>
          <a:lstStyle/>
          <a:p>
            <a:pPr algn="r">
              <a:defRPr/>
            </a:pPr>
            <a:r>
              <a:rPr lang="ar-SA" sz="4000" b="1" dirty="0" smtClean="0">
                <a:solidFill>
                  <a:srgbClr val="FF0000"/>
                </a:solidFill>
              </a:rPr>
              <a:t>ب) القنطرة:</a:t>
            </a:r>
          </a:p>
          <a:p>
            <a:pPr algn="justLow">
              <a:defRPr/>
            </a:pPr>
            <a:r>
              <a:rPr lang="ar-SA" sz="4000" b="1" dirty="0" smtClean="0"/>
              <a:t>-</a:t>
            </a:r>
            <a:r>
              <a:rPr lang="ar-SA" sz="4000" b="1" dirty="0" smtClean="0">
                <a:solidFill>
                  <a:srgbClr val="002060"/>
                </a:solidFill>
              </a:rPr>
              <a:t> تقع فوق النخاع المستطيل مباشرة، وتصل القنطرة بين نصفي الدماغ الكرويين كما تعمل على الربط بين اجزاء المخ المختلفة، وتعتبر منطقة عبور الالياف الواردة ( الحسية) التي تصل النخاع الشوكي مع القشرة المخية ثم مرور المسارات الحركية من القشرة المخية الى المخيخ ويعتقد بأنها تحتوي على الياف او مراكز عصبية لها علاقة بالانفعالات.</a:t>
            </a:r>
            <a:endParaRPr lang="en-US" sz="4000" b="1" dirty="0" smtClean="0">
              <a:solidFill>
                <a:srgbClr val="002060"/>
              </a:solidFill>
            </a:endParaRPr>
          </a:p>
        </p:txBody>
      </p:sp>
    </p:spTree>
    <p:extLst>
      <p:ext uri="{BB962C8B-B14F-4D97-AF65-F5344CB8AC3E}">
        <p14:creationId xmlns:p14="http://schemas.microsoft.com/office/powerpoint/2010/main" val="3956346317"/>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subTitle" idx="1"/>
          </p:nvPr>
        </p:nvSpPr>
        <p:spPr>
          <a:xfrm>
            <a:off x="323850" y="188913"/>
            <a:ext cx="8496300" cy="6480175"/>
          </a:xfrm>
        </p:spPr>
        <p:txBody>
          <a:bodyPr>
            <a:normAutofit fontScale="92500" lnSpcReduction="10000"/>
          </a:bodyPr>
          <a:lstStyle/>
          <a:p>
            <a:pPr marL="609600" indent="-609600" algn="r">
              <a:defRPr/>
            </a:pPr>
            <a:r>
              <a:rPr lang="ar-SA" sz="4000" b="1" dirty="0" smtClean="0">
                <a:solidFill>
                  <a:srgbClr val="FF0000"/>
                </a:solidFill>
              </a:rPr>
              <a:t>ج) المخيخ:</a:t>
            </a:r>
          </a:p>
          <a:p>
            <a:pPr marL="609600" indent="-609600" algn="justLow">
              <a:defRPr/>
            </a:pPr>
            <a:r>
              <a:rPr lang="ar-SA" sz="4000" b="1" dirty="0" smtClean="0">
                <a:solidFill>
                  <a:schemeClr val="tx2"/>
                </a:solidFill>
              </a:rPr>
              <a:t>يقع في مؤخرة الدماغ خلف القنطرة وأهم وظائفه:</a:t>
            </a:r>
          </a:p>
          <a:p>
            <a:pPr marL="609600" indent="-609600" algn="justLow">
              <a:defRPr/>
            </a:pPr>
            <a:r>
              <a:rPr lang="ar-SA" sz="4000" b="1" dirty="0" smtClean="0">
                <a:solidFill>
                  <a:schemeClr val="tx2"/>
                </a:solidFill>
              </a:rPr>
              <a:t>1- العمل على تنظيم الحركات الارادية وتنسيقها من أجل حفظ توازن الجسم أثناء الحركة.</a:t>
            </a:r>
          </a:p>
          <a:p>
            <a:pPr marL="609600" indent="-609600" algn="justLow">
              <a:defRPr/>
            </a:pPr>
            <a:r>
              <a:rPr lang="ar-SA" sz="4000" b="1" dirty="0" smtClean="0">
                <a:solidFill>
                  <a:schemeClr val="tx2"/>
                </a:solidFill>
              </a:rPr>
              <a:t>2- تنظيم العضلات الملساء.</a:t>
            </a:r>
          </a:p>
          <a:p>
            <a:pPr marL="609600" indent="-609600" algn="justLow">
              <a:defRPr/>
            </a:pPr>
            <a:r>
              <a:rPr lang="ar-SA" sz="4000" b="1" dirty="0" smtClean="0">
                <a:solidFill>
                  <a:schemeClr val="tx2"/>
                </a:solidFill>
              </a:rPr>
              <a:t>3- العمل على تنظيم التناسق الحركي ونشاط العضلات وانقباضها.</a:t>
            </a:r>
          </a:p>
          <a:p>
            <a:pPr marL="609600" indent="-609600" algn="justLow">
              <a:defRPr/>
            </a:pPr>
            <a:r>
              <a:rPr lang="ar-SA" sz="4000" b="1" dirty="0" smtClean="0">
                <a:solidFill>
                  <a:schemeClr val="tx2"/>
                </a:solidFill>
              </a:rPr>
              <a:t>4- العمل على ضبط التوازن الحركي والمحافظة على وضع الجسم.</a:t>
            </a:r>
          </a:p>
          <a:p>
            <a:pPr marL="609600" indent="-609600" algn="r">
              <a:buFont typeface="Wingdings" pitchFamily="2" charset="2"/>
              <a:buAutoNum type="arabicPeriod"/>
              <a:defRPr/>
            </a:pPr>
            <a:endParaRPr lang="en-US" sz="4000" b="1" dirty="0" smtClean="0"/>
          </a:p>
        </p:txBody>
      </p:sp>
    </p:spTree>
    <p:extLst>
      <p:ext uri="{BB962C8B-B14F-4D97-AF65-F5344CB8AC3E}">
        <p14:creationId xmlns:p14="http://schemas.microsoft.com/office/powerpoint/2010/main" val="785756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323850" y="188913"/>
            <a:ext cx="8640763" cy="6264275"/>
          </a:xfrm>
        </p:spPr>
        <p:txBody>
          <a:bodyPr>
            <a:normAutofit fontScale="92500" lnSpcReduction="10000"/>
          </a:bodyPr>
          <a:lstStyle/>
          <a:p>
            <a:pPr algn="justLow">
              <a:defRPr/>
            </a:pPr>
            <a:r>
              <a:rPr lang="ar-SA" sz="3600" dirty="0" smtClean="0">
                <a:solidFill>
                  <a:schemeClr val="accent2">
                    <a:lumMod val="75000"/>
                  </a:schemeClr>
                </a:solidFill>
              </a:rPr>
              <a:t>- </a:t>
            </a:r>
            <a:r>
              <a:rPr lang="ar-SA" sz="4000" b="1" dirty="0" smtClean="0">
                <a:solidFill>
                  <a:schemeClr val="tx1"/>
                </a:solidFill>
              </a:rPr>
              <a:t>وتتضح وظائف المخيخ أكثر في تلك الحركات التي تحتاج إلى مهارة وتآزر فنحن مثلاً لا نقع عندما نقف على الأرض، ولا ننكفئ عندما نجلس على المقعد، ولا نهوي عندما نمشي. وكل هذه الوظائف من صميم عمل المخيخ الذي يعتبر مايسترو الجسم من الناحية الحركية، والموجه التنفيذي والإداري له. فهو يوجه ويسيطر ويزن ويدرك الأوامر الحركية القادمة من الفص الجبهي ويستوعبها، ثم يقوم بتحديد المدى الحركي المطلوب لهذه الحركات. </a:t>
            </a:r>
            <a:endParaRPr lang="en-US" sz="4000" b="1" dirty="0" smtClean="0">
              <a:solidFill>
                <a:schemeClr val="tx1"/>
              </a:solidFill>
            </a:endParaRPr>
          </a:p>
        </p:txBody>
      </p:sp>
    </p:spTree>
    <p:extLst>
      <p:ext uri="{BB962C8B-B14F-4D97-AF65-F5344CB8AC3E}">
        <p14:creationId xmlns:p14="http://schemas.microsoft.com/office/powerpoint/2010/main" val="36801437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323850" y="333375"/>
            <a:ext cx="8496300" cy="6119813"/>
          </a:xfrm>
        </p:spPr>
        <p:txBody>
          <a:bodyPr>
            <a:normAutofit fontScale="92500" lnSpcReduction="10000"/>
          </a:bodyPr>
          <a:lstStyle/>
          <a:p>
            <a:pPr algn="r">
              <a:lnSpc>
                <a:spcPct val="90000"/>
              </a:lnSpc>
              <a:defRPr/>
            </a:pPr>
            <a:r>
              <a:rPr lang="ar-SA" sz="3600" b="1" dirty="0" smtClean="0">
                <a:solidFill>
                  <a:srgbClr val="FF0000"/>
                </a:solidFill>
              </a:rPr>
              <a:t>النخاع </a:t>
            </a:r>
            <a:r>
              <a:rPr lang="ar-SA" sz="3600" b="1" dirty="0" err="1" smtClean="0">
                <a:solidFill>
                  <a:srgbClr val="FF0000"/>
                </a:solidFill>
              </a:rPr>
              <a:t>الشوكى</a:t>
            </a:r>
            <a:r>
              <a:rPr lang="ar-SA" sz="3600" b="1" dirty="0" smtClean="0">
                <a:solidFill>
                  <a:srgbClr val="FF0000"/>
                </a:solidFill>
              </a:rPr>
              <a:t>:</a:t>
            </a:r>
          </a:p>
          <a:p>
            <a:pPr algn="justLow">
              <a:lnSpc>
                <a:spcPct val="90000"/>
              </a:lnSpc>
              <a:defRPr/>
            </a:pPr>
            <a:r>
              <a:rPr lang="ar-SA" sz="3600" b="1" dirty="0" smtClean="0"/>
              <a:t>- </a:t>
            </a:r>
            <a:r>
              <a:rPr lang="ar-SA" sz="3600" b="1" dirty="0" smtClean="0">
                <a:solidFill>
                  <a:schemeClr val="accent1"/>
                </a:solidFill>
              </a:rPr>
              <a:t>وهو عبارة عن حزمة من الالياف العصبية التي تمتد من قاعدة الجمجمة عند الفقرة العنقية الاولى الى أسفل الظهر ويتكون من قسمين داخلي وخارجي. وتخرج منه أزواج من الاعصاب الشوكية الى اجزاء الجسم.</a:t>
            </a:r>
          </a:p>
          <a:p>
            <a:pPr algn="justLow">
              <a:lnSpc>
                <a:spcPct val="90000"/>
              </a:lnSpc>
              <a:defRPr/>
            </a:pPr>
            <a:r>
              <a:rPr lang="ar-SA" sz="3600" b="1" dirty="0" smtClean="0">
                <a:solidFill>
                  <a:schemeClr val="accent2">
                    <a:lumMod val="75000"/>
                  </a:schemeClr>
                </a:solidFill>
              </a:rPr>
              <a:t>- </a:t>
            </a:r>
            <a:r>
              <a:rPr lang="ar-SA" sz="3600" b="1" dirty="0" smtClean="0">
                <a:solidFill>
                  <a:schemeClr val="tx1">
                    <a:lumMod val="75000"/>
                    <a:lumOff val="25000"/>
                  </a:schemeClr>
                </a:solidFill>
              </a:rPr>
              <a:t>ويعتبر هذا الجهاز ذا أهمية كبيرة لعالم النفس لأنه يسيطر على كثير من الانعكاسات الضرورية لحياة الكائن الحي، ولأنه يمثل أيضا نظاما بسيطا لجهاز عصبي يستقبل المعلومات ويقوم بتحليلها، ويصدر الأوامر المباشرة للعضلات للقيام بسلوك معين ويمكن تلخيص عمله في وظيفتين:</a:t>
            </a:r>
          </a:p>
        </p:txBody>
      </p:sp>
    </p:spTree>
    <p:extLst>
      <p:ext uri="{BB962C8B-B14F-4D97-AF65-F5344CB8AC3E}">
        <p14:creationId xmlns:p14="http://schemas.microsoft.com/office/powerpoint/2010/main" val="411516174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323850" y="333375"/>
            <a:ext cx="8496300" cy="6119813"/>
          </a:xfrm>
        </p:spPr>
        <p:txBody>
          <a:bodyPr>
            <a:normAutofit fontScale="92500" lnSpcReduction="20000"/>
          </a:bodyPr>
          <a:lstStyle/>
          <a:p>
            <a:pPr algn="r"/>
            <a:r>
              <a:rPr lang="ar-SA" sz="3600" b="1" smtClean="0">
                <a:solidFill>
                  <a:srgbClr val="FF0000"/>
                </a:solidFill>
              </a:rPr>
              <a:t>وظائف النخاع الشوكى:</a:t>
            </a:r>
            <a:r>
              <a:rPr lang="en-US" sz="3600" b="1" smtClean="0">
                <a:solidFill>
                  <a:srgbClr val="FF0000"/>
                </a:solidFill>
                <a:cs typeface="Arial" pitchFamily="34" charset="0"/>
              </a:rPr>
              <a:t> </a:t>
            </a:r>
            <a:endParaRPr lang="ar-SA" sz="3600" b="1" smtClean="0">
              <a:solidFill>
                <a:srgbClr val="FF0000"/>
              </a:solidFill>
            </a:endParaRPr>
          </a:p>
          <a:p>
            <a:pPr algn="justLow"/>
            <a:r>
              <a:rPr lang="ar-SA" sz="3600" b="1" smtClean="0">
                <a:solidFill>
                  <a:schemeClr val="tx1"/>
                </a:solidFill>
              </a:rPr>
              <a:t>1- ناقل أو موصل للإشارات العصبية حيث ينقل الإشارات العصبية من أجزاء الجسم المختلفة إلى المراكز الرئيسية في المخ كما يوصل الإشارات العصبية من المخ إلى أجزاء الجسم المختلفة.</a:t>
            </a:r>
          </a:p>
          <a:p>
            <a:pPr algn="justLow"/>
            <a:r>
              <a:rPr lang="ar-SA" sz="3600" b="1" smtClean="0">
                <a:solidFill>
                  <a:schemeClr val="tx1"/>
                </a:solidFill>
              </a:rPr>
              <a:t>2- حماية الجسم عن طريق قيامه بالاستجابات الحركية بشكل مباشر، حيث يعمل الحبل الشوكي في هذه الحالة كمركز تحكم مستقل وبخاصة في حالات السلوك المنعكس الذي يتم ما بين عضو الجسم والحبل الشوكي دون تدخل من المخ.</a:t>
            </a:r>
            <a:endParaRPr lang="en-US" sz="3600" b="1" smtClean="0">
              <a:solidFill>
                <a:schemeClr val="tx1"/>
              </a:solidFill>
              <a:cs typeface="Arial" pitchFamily="34" charset="0"/>
            </a:endParaRPr>
          </a:p>
        </p:txBody>
      </p:sp>
    </p:spTree>
    <p:extLst>
      <p:ext uri="{BB962C8B-B14F-4D97-AF65-F5344CB8AC3E}">
        <p14:creationId xmlns:p14="http://schemas.microsoft.com/office/powerpoint/2010/main" val="264586587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457200" y="1600200"/>
            <a:ext cx="8229600" cy="4525963"/>
          </a:xfrm>
          <a:prstGeom prst="rect">
            <a:avLst/>
          </a:prstGeom>
        </p:spPr>
        <p:txBody>
          <a:bodyPr/>
          <a:lstStyle/>
          <a:p>
            <a:pPr algn="ctr"/>
            <a:r>
              <a:rPr lang="ar-EG" sz="4000" b="1" smtClean="0">
                <a:solidFill>
                  <a:srgbClr val="FF0000"/>
                </a:solidFill>
              </a:rPr>
              <a:t>الداتا متاحة عبر هذا الرابط :</a:t>
            </a:r>
          </a:p>
          <a:p>
            <a:pPr algn="ctr"/>
            <a:r>
              <a:rPr lang="en-US" sz="4000" b="1" smtClean="0">
                <a:solidFill>
                  <a:srgbClr val="FF0000"/>
                </a:solidFill>
                <a:cs typeface="Arial" pitchFamily="34" charset="0"/>
              </a:rPr>
              <a:t>http:// site.iugaza.edu.ps</a:t>
            </a:r>
            <a:endParaRPr lang="ar-EG" sz="4000" b="1" smtClean="0">
              <a:solidFill>
                <a:srgbClr val="FF0000"/>
              </a:solidFill>
            </a:endParaRPr>
          </a:p>
        </p:txBody>
      </p:sp>
    </p:spTree>
    <p:extLst>
      <p:ext uri="{BB962C8B-B14F-4D97-AF65-F5344CB8AC3E}">
        <p14:creationId xmlns:p14="http://schemas.microsoft.com/office/powerpoint/2010/main" val="4143072329"/>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79388" y="188913"/>
            <a:ext cx="8785225" cy="6264275"/>
          </a:xfrm>
        </p:spPr>
        <p:txBody>
          <a:bodyPr>
            <a:normAutofit fontScale="85000" lnSpcReduction="20000"/>
          </a:bodyPr>
          <a:lstStyle/>
          <a:p>
            <a:pPr algn="justLow">
              <a:lnSpc>
                <a:spcPct val="120000"/>
              </a:lnSpc>
              <a:defRPr/>
            </a:pPr>
            <a:r>
              <a:rPr lang="ar-SA" sz="4000" b="1" dirty="0" smtClean="0">
                <a:solidFill>
                  <a:srgbClr val="FF0000"/>
                </a:solidFill>
              </a:rPr>
              <a:t>رابعاً- الفص </a:t>
            </a:r>
            <a:r>
              <a:rPr lang="ar-SA" sz="4000" b="1" dirty="0" err="1" smtClean="0">
                <a:solidFill>
                  <a:srgbClr val="FF0000"/>
                </a:solidFill>
              </a:rPr>
              <a:t>المؤخري</a:t>
            </a:r>
            <a:r>
              <a:rPr lang="ar-SA" sz="4000" b="1" dirty="0" smtClean="0">
                <a:solidFill>
                  <a:srgbClr val="FF0000"/>
                </a:solidFill>
              </a:rPr>
              <a:t> أو القفوي: </a:t>
            </a:r>
          </a:p>
          <a:p>
            <a:pPr algn="justLow">
              <a:lnSpc>
                <a:spcPct val="120000"/>
              </a:lnSpc>
              <a:defRPr/>
            </a:pPr>
            <a:r>
              <a:rPr lang="ar-SA" sz="4000" b="1" dirty="0" smtClean="0"/>
              <a:t>  - يقع الفص </a:t>
            </a:r>
            <a:r>
              <a:rPr lang="ar-SA" sz="4000" b="1" dirty="0" err="1" smtClean="0"/>
              <a:t>المؤخري</a:t>
            </a:r>
            <a:r>
              <a:rPr lang="ar-SA" sz="4000" b="1" dirty="0" smtClean="0"/>
              <a:t> أو القفوي في الجزء الخلفي من النصف الكروي، ويحيطه كل من الفص الجداري من أعلى، والفص الصدغي من الأمام. ويختص هذا الفص باستقبال السيالات العصبية البصرية وإدراكها. </a:t>
            </a:r>
          </a:p>
          <a:p>
            <a:pPr algn="justLow">
              <a:lnSpc>
                <a:spcPct val="120000"/>
              </a:lnSpc>
              <a:defRPr/>
            </a:pPr>
            <a:r>
              <a:rPr lang="ar-SA" sz="4000" b="1" u="sng" dirty="0" smtClean="0">
                <a:solidFill>
                  <a:srgbClr val="FF0000"/>
                </a:solidFill>
              </a:rPr>
              <a:t>إصابات الفص </a:t>
            </a:r>
            <a:r>
              <a:rPr lang="ar-SA" sz="4000" b="1" u="sng" dirty="0" err="1" smtClean="0">
                <a:solidFill>
                  <a:srgbClr val="FF0000"/>
                </a:solidFill>
              </a:rPr>
              <a:t>المؤخري</a:t>
            </a:r>
            <a:r>
              <a:rPr lang="ar-SA" sz="4000" b="1" u="sng" dirty="0" smtClean="0">
                <a:solidFill>
                  <a:srgbClr val="FF0000"/>
                </a:solidFill>
              </a:rPr>
              <a:t>:-</a:t>
            </a:r>
            <a:endParaRPr lang="ar-SA" sz="4000" b="1" dirty="0" smtClean="0">
              <a:solidFill>
                <a:srgbClr val="FF0000"/>
              </a:solidFill>
            </a:endParaRPr>
          </a:p>
          <a:p>
            <a:pPr algn="justLow">
              <a:lnSpc>
                <a:spcPct val="120000"/>
              </a:lnSpc>
              <a:defRPr/>
            </a:pPr>
            <a:r>
              <a:rPr lang="ar-SA" sz="4000" b="1" dirty="0" smtClean="0"/>
              <a:t>1-   فقدان الفعل المنعكس الخاص بتكيف حدقة العين للضوء. </a:t>
            </a:r>
          </a:p>
          <a:p>
            <a:pPr algn="justLow">
              <a:lnSpc>
                <a:spcPct val="120000"/>
              </a:lnSpc>
              <a:defRPr/>
            </a:pPr>
            <a:r>
              <a:rPr lang="ar-SA" sz="4000" b="1" dirty="0" smtClean="0"/>
              <a:t>2-   </a:t>
            </a:r>
            <a:r>
              <a:rPr lang="ar-SA" sz="4000" b="1" dirty="0" err="1" smtClean="0"/>
              <a:t>هلاوس</a:t>
            </a:r>
            <a:r>
              <a:rPr lang="ar-SA" sz="4000" b="1" dirty="0" smtClean="0"/>
              <a:t> وخداعات بصرية. </a:t>
            </a:r>
          </a:p>
          <a:p>
            <a:pPr algn="justLow">
              <a:lnSpc>
                <a:spcPct val="120000"/>
              </a:lnSpc>
              <a:defRPr/>
            </a:pPr>
            <a:endParaRPr lang="ar-SA" sz="4000" b="1" dirty="0" smtClean="0"/>
          </a:p>
          <a:p>
            <a:pPr algn="r">
              <a:defRPr/>
            </a:pPr>
            <a:endParaRPr lang="en-US" dirty="0" smtClean="0"/>
          </a:p>
        </p:txBody>
      </p:sp>
    </p:spTree>
    <p:extLst>
      <p:ext uri="{BB962C8B-B14F-4D97-AF65-F5344CB8AC3E}">
        <p14:creationId xmlns:p14="http://schemas.microsoft.com/office/powerpoint/2010/main" val="294002296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23850" y="333375"/>
            <a:ext cx="8496300" cy="6119813"/>
          </a:xfrm>
        </p:spPr>
        <p:txBody>
          <a:bodyPr/>
          <a:lstStyle/>
          <a:p>
            <a:pPr algn="justLow"/>
            <a:r>
              <a:rPr lang="ar-SA" sz="4000" b="1" smtClean="0">
                <a:solidFill>
                  <a:srgbClr val="7030A0"/>
                </a:solidFill>
              </a:rPr>
              <a:t>3-  في حالة الإصابة الثنائية للفصين المؤخرين يحدث كف للبصر.</a:t>
            </a:r>
            <a:endParaRPr lang="ar-SA" sz="4000" smtClean="0">
              <a:solidFill>
                <a:srgbClr val="7030A0"/>
              </a:solidFill>
            </a:endParaRPr>
          </a:p>
          <a:p>
            <a:pPr algn="justLow"/>
            <a:r>
              <a:rPr lang="ar-SA" sz="4000" b="1" smtClean="0">
                <a:solidFill>
                  <a:srgbClr val="7030A0"/>
                </a:solidFill>
              </a:rPr>
              <a:t>4- اضطراب مجال الرؤية نتيجة إصابة بعض المسارات العصبية.</a:t>
            </a:r>
          </a:p>
          <a:p>
            <a:pPr algn="justLow"/>
            <a:r>
              <a:rPr lang="ar-SA" sz="4000" b="1" smtClean="0">
                <a:solidFill>
                  <a:srgbClr val="7030A0"/>
                </a:solidFill>
              </a:rPr>
              <a:t>5-  عدم التعرف على الأشياء المرئية (أجنوزيا بصرية) </a:t>
            </a:r>
          </a:p>
          <a:p>
            <a:pPr algn="justLow"/>
            <a:r>
              <a:rPr lang="ar-SA" sz="4000" b="1" smtClean="0">
                <a:solidFill>
                  <a:srgbClr val="7030A0"/>
                </a:solidFill>
              </a:rPr>
              <a:t>6- صعوبة التعرف على الألوان. </a:t>
            </a:r>
          </a:p>
          <a:p>
            <a:pPr algn="justLow"/>
            <a:r>
              <a:rPr lang="ar-SA" sz="4000" b="1" smtClean="0">
                <a:solidFill>
                  <a:srgbClr val="7030A0"/>
                </a:solidFill>
              </a:rPr>
              <a:t>7- صعوبة تسمية الألوان.</a:t>
            </a:r>
            <a:endParaRPr lang="en-US" sz="4000" b="1" smtClean="0">
              <a:solidFill>
                <a:srgbClr val="7030A0"/>
              </a:solidFill>
              <a:cs typeface="Arial" pitchFamily="34" charset="0"/>
            </a:endParaRPr>
          </a:p>
        </p:txBody>
      </p:sp>
    </p:spTree>
    <p:extLst>
      <p:ext uri="{BB962C8B-B14F-4D97-AF65-F5344CB8AC3E}">
        <p14:creationId xmlns:p14="http://schemas.microsoft.com/office/powerpoint/2010/main" val="2933227011"/>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179388" y="188913"/>
            <a:ext cx="8785225" cy="6553200"/>
          </a:xfrm>
        </p:spPr>
        <p:txBody>
          <a:bodyPr>
            <a:normAutofit lnSpcReduction="10000"/>
          </a:bodyPr>
          <a:lstStyle/>
          <a:p>
            <a:pPr algn="r">
              <a:defRPr/>
            </a:pPr>
            <a:r>
              <a:rPr lang="ar-SA" sz="4000" b="1" dirty="0" smtClean="0">
                <a:solidFill>
                  <a:schemeClr val="accent2"/>
                </a:solidFill>
              </a:rPr>
              <a:t>2- المهاد:</a:t>
            </a:r>
          </a:p>
          <a:p>
            <a:pPr algn="justLow">
              <a:defRPr/>
            </a:pPr>
            <a:r>
              <a:rPr lang="ar-SA" sz="4000" b="1" dirty="0" smtClean="0">
                <a:solidFill>
                  <a:srgbClr val="00B0F0"/>
                </a:solidFill>
              </a:rPr>
              <a:t>- يقع في الأجزاء الداخلية للمخ ويعتبر مركزا لعبور جميع أنواع الاحاسيس الى اللحاء المخي ما عدا أحاسيس الشم. </a:t>
            </a:r>
          </a:p>
          <a:p>
            <a:pPr algn="justLow">
              <a:defRPr/>
            </a:pPr>
            <a:r>
              <a:rPr lang="ar-SA" sz="4000" b="1" dirty="0" smtClean="0">
                <a:solidFill>
                  <a:srgbClr val="00B0F0"/>
                </a:solidFill>
              </a:rPr>
              <a:t>- تقع به مراكز الأفعال الارادية والعواطف والذاكرة ويعتبر من أهم مراكز المتابعة بالمخ كما يساعد المهاد بشكل خاص في تنظيم الانفعالات وفي عمليات الانتباه للغة والصور البصرية. </a:t>
            </a:r>
          </a:p>
          <a:p>
            <a:pPr algn="r">
              <a:defRPr/>
            </a:pPr>
            <a:endParaRPr lang="ar-SA" sz="4000" b="1" dirty="0" smtClean="0"/>
          </a:p>
        </p:txBody>
      </p:sp>
    </p:spTree>
    <p:extLst>
      <p:ext uri="{BB962C8B-B14F-4D97-AF65-F5344CB8AC3E}">
        <p14:creationId xmlns:p14="http://schemas.microsoft.com/office/powerpoint/2010/main" val="59075851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323850" y="333375"/>
            <a:ext cx="8496300" cy="6119813"/>
          </a:xfrm>
        </p:spPr>
        <p:txBody>
          <a:bodyPr>
            <a:normAutofit fontScale="92500" lnSpcReduction="20000"/>
          </a:bodyPr>
          <a:lstStyle/>
          <a:p>
            <a:pPr algn="r"/>
            <a:r>
              <a:rPr lang="ar-SA" sz="4000" b="1" dirty="0" smtClean="0">
                <a:solidFill>
                  <a:schemeClr val="tx1"/>
                </a:solidFill>
              </a:rPr>
              <a:t>3- المهيد:</a:t>
            </a:r>
          </a:p>
          <a:p>
            <a:pPr algn="justLow"/>
            <a:r>
              <a:rPr lang="ar-SA" sz="4000" b="1" dirty="0" smtClean="0">
                <a:solidFill>
                  <a:srgbClr val="FF0000"/>
                </a:solidFill>
              </a:rPr>
              <a:t>- له أهمية كبرى في تنظيم السلوك الحركي ولا علاقة له بالأحاسيس. ويعتبر المهيد منطقة تكامل للوظائف الدافعية حيث تتحكم مراكزه بالسلوك العدواني والنشاط الجنسي وحالات النوم واليقظة، ودرجة حرارة الجسم، وتنظيم مستوى الماء في الجسم وهو بذلك يسيطر على دوافع الجوع والعطش والجنس والوظائف اللاإرادية.</a:t>
            </a:r>
          </a:p>
          <a:p>
            <a:pPr algn="justLow"/>
            <a:r>
              <a:rPr lang="ar-SA" sz="4000" b="1" dirty="0" smtClean="0">
                <a:solidFill>
                  <a:srgbClr val="FF0000"/>
                </a:solidFill>
              </a:rPr>
              <a:t>- كما يتولى تنظيم نشاط الغدة النخامية.</a:t>
            </a:r>
            <a:endParaRPr lang="en-US" sz="4000" b="1" dirty="0" smtClean="0">
              <a:solidFill>
                <a:srgbClr val="FF0000"/>
              </a:solidFill>
              <a:cs typeface="Arial" pitchFamily="34" charset="0"/>
            </a:endParaRPr>
          </a:p>
        </p:txBody>
      </p:sp>
    </p:spTree>
    <p:extLst>
      <p:ext uri="{BB962C8B-B14F-4D97-AF65-F5344CB8AC3E}">
        <p14:creationId xmlns:p14="http://schemas.microsoft.com/office/powerpoint/2010/main" val="23984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179388" y="333375"/>
            <a:ext cx="8785225" cy="6264275"/>
          </a:xfrm>
        </p:spPr>
        <p:txBody>
          <a:bodyPr>
            <a:normAutofit fontScale="92500" lnSpcReduction="10000"/>
          </a:bodyPr>
          <a:lstStyle/>
          <a:p>
            <a:pPr algn="r">
              <a:lnSpc>
                <a:spcPct val="90000"/>
              </a:lnSpc>
              <a:defRPr/>
            </a:pPr>
            <a:r>
              <a:rPr lang="ar-SA" sz="4000" b="1" dirty="0" smtClean="0">
                <a:solidFill>
                  <a:srgbClr val="FF0000"/>
                </a:solidFill>
              </a:rPr>
              <a:t>ثانيا: الدماغ المتوسط</a:t>
            </a:r>
          </a:p>
          <a:p>
            <a:pPr algn="justLow">
              <a:lnSpc>
                <a:spcPct val="90000"/>
              </a:lnSpc>
              <a:defRPr/>
            </a:pPr>
            <a:r>
              <a:rPr lang="ar-SA" sz="4000" b="1" dirty="0" smtClean="0"/>
              <a:t>- </a:t>
            </a:r>
            <a:r>
              <a:rPr lang="ar-SA" sz="4000" b="1" dirty="0" smtClean="0">
                <a:solidFill>
                  <a:srgbClr val="002060"/>
                </a:solidFill>
              </a:rPr>
              <a:t>يشتمل على عدد من المراكز العصبية التي تعمل كمحطات متابعة للنظام السمعي والبصري ومن اهم مكوناته نظام التنبه الشبكي أو التكوين الشبكي وهو عبارة عن نظام دقيق يستطيع تنبيه الجسم الى كل ما يتعرض له واتخاذ الاحتياطات اللازمة السريعة، ويتكون من شبكة متداخلة من الخلايا العصبية التي تشكل فيما بينها مسارات عصبية ذات اتجاهين لمرور الاحاسيس من اجهزة الحس الى مراكز المخ. </a:t>
            </a:r>
          </a:p>
          <a:p>
            <a:pPr algn="r">
              <a:lnSpc>
                <a:spcPct val="90000"/>
              </a:lnSpc>
              <a:defRPr/>
            </a:pPr>
            <a:r>
              <a:rPr lang="ar-SA" sz="4000" b="1" dirty="0" smtClean="0"/>
              <a:t>  </a:t>
            </a:r>
            <a:r>
              <a:rPr lang="ar-SA" sz="3600" b="1" dirty="0" smtClean="0"/>
              <a:t>   </a:t>
            </a:r>
            <a:endParaRPr lang="en-US" sz="3600" b="1" dirty="0" smtClean="0"/>
          </a:p>
        </p:txBody>
      </p:sp>
    </p:spTree>
    <p:extLst>
      <p:ext uri="{BB962C8B-B14F-4D97-AF65-F5344CB8AC3E}">
        <p14:creationId xmlns:p14="http://schemas.microsoft.com/office/powerpoint/2010/main" val="203564496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0" y="0"/>
            <a:ext cx="8964613" cy="6669088"/>
          </a:xfrm>
        </p:spPr>
        <p:txBody>
          <a:bodyPr>
            <a:normAutofit/>
          </a:bodyPr>
          <a:lstStyle/>
          <a:p>
            <a:pPr algn="justLow">
              <a:defRPr/>
            </a:pPr>
            <a:r>
              <a:rPr lang="ar-SA" b="1" dirty="0" smtClean="0">
                <a:solidFill>
                  <a:schemeClr val="accent2"/>
                </a:solidFill>
              </a:rPr>
              <a:t>- </a:t>
            </a:r>
            <a:r>
              <a:rPr lang="ar-SA" sz="3600" b="1" dirty="0" smtClean="0">
                <a:solidFill>
                  <a:schemeClr val="accent6">
                    <a:lumMod val="75000"/>
                  </a:schemeClr>
                </a:solidFill>
              </a:rPr>
              <a:t>الوظيفة الاساسية للتكوين الشبكي هي تنشيط وإيقاظ المخ المقدمي حيث أن المخ المقدمي لا يستطيع أن يستجيب للمؤثرات التي تصله من مسارات الاحساس ما لم يتم تنشيطه وإيقاظه بواسطة التكوين الشبكي، وهذا يعني  أن التكوين الشبكي يتميز بالقدرة على التمييز الدقيق بين الاحساسات المختلفة ومن ثم السماح لها بالنفاذ والمرور طبقا لظروف معينة</a:t>
            </a:r>
            <a:r>
              <a:rPr lang="ar-SA" sz="3600" b="1" dirty="0" smtClean="0">
                <a:solidFill>
                  <a:schemeClr val="accent6">
                    <a:lumMod val="75000"/>
                  </a:schemeClr>
                </a:solidFill>
              </a:rPr>
              <a:t>.</a:t>
            </a:r>
          </a:p>
          <a:p>
            <a:pPr algn="justLow">
              <a:defRPr/>
            </a:pPr>
            <a:endParaRPr lang="en-US" b="1" dirty="0" smtClean="0"/>
          </a:p>
        </p:txBody>
      </p:sp>
    </p:spTree>
    <p:extLst>
      <p:ext uri="{BB962C8B-B14F-4D97-AF65-F5344CB8AC3E}">
        <p14:creationId xmlns:p14="http://schemas.microsoft.com/office/powerpoint/2010/main" val="337956445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640960" cy="9725739"/>
          </a:xfrm>
          <a:prstGeom prst="rect">
            <a:avLst/>
          </a:prstGeom>
        </p:spPr>
        <p:txBody>
          <a:bodyPr wrap="square">
            <a:spAutoFit/>
          </a:bodyPr>
          <a:lstStyle/>
          <a:p>
            <a:pPr algn="justLow">
              <a:defRPr/>
            </a:pPr>
            <a:r>
              <a:rPr lang="en-US" sz="4000" b="1" dirty="0" smtClean="0">
                <a:solidFill>
                  <a:schemeClr val="accent6">
                    <a:lumMod val="75000"/>
                  </a:schemeClr>
                </a:solidFill>
              </a:rPr>
              <a:t>-</a:t>
            </a:r>
            <a:r>
              <a:rPr lang="ar-SA" sz="4000" b="1" dirty="0" smtClean="0">
                <a:solidFill>
                  <a:schemeClr val="bg2">
                    <a:lumMod val="25000"/>
                  </a:schemeClr>
                </a:solidFill>
              </a:rPr>
              <a:t>له </a:t>
            </a:r>
            <a:r>
              <a:rPr lang="ar-SA" sz="4000" b="1" dirty="0">
                <a:solidFill>
                  <a:schemeClr val="bg2">
                    <a:lumMod val="25000"/>
                  </a:schemeClr>
                </a:solidFill>
              </a:rPr>
              <a:t>علاقة وطيدة باليقظة والانتباه والنوم والاستثارة والإعداد للنشاطات التي عادة ما تصاحب استثارة الانفعال.</a:t>
            </a:r>
          </a:p>
          <a:p>
            <a:pPr marL="285750" indent="-285750" algn="justLow">
              <a:buFontTx/>
              <a:buChar char="-"/>
              <a:defRPr/>
            </a:pPr>
            <a:r>
              <a:rPr lang="ar-SA" sz="4000" b="1" dirty="0" smtClean="0">
                <a:solidFill>
                  <a:schemeClr val="bg2">
                    <a:lumMod val="25000"/>
                  </a:schemeClr>
                </a:solidFill>
              </a:rPr>
              <a:t>ان </a:t>
            </a:r>
            <a:r>
              <a:rPr lang="ar-SA" sz="4000" b="1" dirty="0">
                <a:solidFill>
                  <a:schemeClr val="bg2">
                    <a:lumMod val="25000"/>
                  </a:schemeClr>
                </a:solidFill>
              </a:rPr>
              <a:t>تهشم التكوين الشبكي أو تلفه يؤدي الى الدخول في غيبوبة دائمة تعقبها تلقائيا الوفاة</a:t>
            </a:r>
            <a:r>
              <a:rPr lang="ar-SA" sz="4000" b="1" dirty="0" smtClean="0">
                <a:solidFill>
                  <a:schemeClr val="bg2">
                    <a:lumMod val="25000"/>
                  </a:schemeClr>
                </a:solidFill>
              </a:rPr>
              <a:t>.</a:t>
            </a:r>
            <a:endParaRPr lang="en-US" sz="4000" b="1" dirty="0" smtClean="0">
              <a:solidFill>
                <a:schemeClr val="bg2">
                  <a:lumMod val="25000"/>
                </a:schemeClr>
              </a:solidFill>
            </a:endParaRPr>
          </a:p>
          <a:p>
            <a:pPr marL="285750" indent="-285750" algn="justLow">
              <a:buFontTx/>
              <a:buChar char="-"/>
              <a:defRPr/>
            </a:pPr>
            <a:endParaRPr lang="en-US" sz="4000"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marL="285750" indent="-285750" algn="justLow">
              <a:buFontTx/>
              <a:buChar char="-"/>
              <a:defRPr/>
            </a:pPr>
            <a:endParaRPr lang="en-US" b="1" dirty="0" smtClean="0">
              <a:solidFill>
                <a:schemeClr val="accent6">
                  <a:lumMod val="75000"/>
                </a:schemeClr>
              </a:solidFill>
            </a:endParaRPr>
          </a:p>
          <a:p>
            <a:pPr marL="285750" indent="-285750" algn="justLow">
              <a:buFontTx/>
              <a:buChar char="-"/>
              <a:defRPr/>
            </a:pPr>
            <a:endParaRPr lang="en-US" b="1" dirty="0">
              <a:solidFill>
                <a:schemeClr val="accent6">
                  <a:lumMod val="75000"/>
                </a:schemeClr>
              </a:solidFill>
            </a:endParaRPr>
          </a:p>
          <a:p>
            <a:pPr algn="justLow">
              <a:defRPr/>
            </a:pPr>
            <a:endParaRPr lang="en-US" b="1" dirty="0" smtClean="0">
              <a:solidFill>
                <a:schemeClr val="accent6">
                  <a:lumMod val="75000"/>
                </a:schemeClr>
              </a:solidFill>
            </a:endParaRPr>
          </a:p>
        </p:txBody>
      </p:sp>
    </p:spTree>
    <p:extLst>
      <p:ext uri="{BB962C8B-B14F-4D97-AF65-F5344CB8AC3E}">
        <p14:creationId xmlns:p14="http://schemas.microsoft.com/office/powerpoint/2010/main" val="210354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0" y="0"/>
            <a:ext cx="8893175" cy="6858000"/>
          </a:xfrm>
        </p:spPr>
        <p:txBody>
          <a:bodyPr>
            <a:normAutofit fontScale="92500"/>
          </a:bodyPr>
          <a:lstStyle/>
          <a:p>
            <a:pPr algn="justLow">
              <a:defRPr/>
            </a:pPr>
            <a:r>
              <a:rPr lang="ar-SA" sz="3600" b="1" dirty="0" smtClean="0">
                <a:solidFill>
                  <a:schemeClr val="accent5"/>
                </a:solidFill>
              </a:rPr>
              <a:t>ثالثا: الدماغ الخلفي</a:t>
            </a:r>
          </a:p>
          <a:p>
            <a:pPr algn="justLow">
              <a:defRPr/>
            </a:pPr>
            <a:r>
              <a:rPr lang="ar-SA" b="1" dirty="0" smtClean="0"/>
              <a:t>- </a:t>
            </a:r>
            <a:r>
              <a:rPr lang="ar-SA" sz="3600" b="1" dirty="0" smtClean="0"/>
              <a:t>ويتكون من ثلاث مناطق أساسية هي النخاع المستطيل والقنطرة والمخيخ. ولكل جزء منها وظائف محددة. </a:t>
            </a:r>
          </a:p>
          <a:p>
            <a:pPr algn="justLow">
              <a:defRPr/>
            </a:pPr>
            <a:r>
              <a:rPr lang="ar-SA" sz="3600" b="1" dirty="0" smtClean="0">
                <a:solidFill>
                  <a:schemeClr val="accent5"/>
                </a:solidFill>
              </a:rPr>
              <a:t>أ) النخاع المستطيل:</a:t>
            </a:r>
          </a:p>
          <a:p>
            <a:pPr algn="justLow">
              <a:defRPr/>
            </a:pPr>
            <a:r>
              <a:rPr lang="ar-SA" sz="3600" b="1" dirty="0" smtClean="0"/>
              <a:t>- يقع أعلى النخاع الشوكي وهو امتداد له، له شكل مخروطي قاعدته الكبرى تتجه نحو الاعلى ويبلغ طوله حوالي 2 سم.</a:t>
            </a:r>
          </a:p>
          <a:p>
            <a:pPr algn="justLow">
              <a:defRPr/>
            </a:pPr>
            <a:r>
              <a:rPr lang="ar-SA" sz="3600" b="1" dirty="0" smtClean="0">
                <a:solidFill>
                  <a:schemeClr val="accent5"/>
                </a:solidFill>
              </a:rPr>
              <a:t>- وظائفه:</a:t>
            </a:r>
          </a:p>
          <a:p>
            <a:pPr algn="justLow">
              <a:defRPr/>
            </a:pPr>
            <a:r>
              <a:rPr lang="ar-SA" sz="3600" b="1" dirty="0" smtClean="0"/>
              <a:t>تنظيم وتنسيق عدة عمليات جسدية مثل التنفس – دقات القلب – البلع – افراز اللعاب كما انه له دور هام في الحفاظ على التوازن.</a:t>
            </a:r>
          </a:p>
          <a:p>
            <a:pPr algn="r">
              <a:defRPr/>
            </a:pPr>
            <a:endParaRPr lang="en-US" sz="3600" b="1" dirty="0" smtClean="0"/>
          </a:p>
        </p:txBody>
      </p:sp>
    </p:spTree>
    <p:extLst>
      <p:ext uri="{BB962C8B-B14F-4D97-AF65-F5344CB8AC3E}">
        <p14:creationId xmlns:p14="http://schemas.microsoft.com/office/powerpoint/2010/main" val="419745897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1217</TotalTime>
  <Words>786</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296</cp:revision>
  <dcterms:created xsi:type="dcterms:W3CDTF">2014-07-12T08:41:45Z</dcterms:created>
  <dcterms:modified xsi:type="dcterms:W3CDTF">2020-04-07T21:05:48Z</dcterms:modified>
</cp:coreProperties>
</file>